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77" r:id="rId4"/>
    <p:sldId id="282" r:id="rId5"/>
    <p:sldId id="263" r:id="rId6"/>
    <p:sldId id="265" r:id="rId7"/>
    <p:sldId id="267" r:id="rId8"/>
    <p:sldId id="268" r:id="rId9"/>
    <p:sldId id="269" r:id="rId10"/>
    <p:sldId id="281" r:id="rId11"/>
    <p:sldId id="261" r:id="rId12"/>
    <p:sldId id="276" r:id="rId13"/>
    <p:sldId id="283" r:id="rId14"/>
    <p:sldId id="266" r:id="rId15"/>
    <p:sldId id="273" r:id="rId16"/>
    <p:sldId id="274" r:id="rId17"/>
    <p:sldId id="275" r:id="rId18"/>
    <p:sldId id="271" r:id="rId19"/>
    <p:sldId id="279" r:id="rId20"/>
    <p:sldId id="280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5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A95BB-AA24-40C1-8830-E50B13697C8B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9EB43-2C52-4FB1-8F99-B3BF28580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881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EB43-2C52-4FB1-8F99-B3BF285808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8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255C-8FDF-8662-3D84-60D523DA2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15470-AA16-9DDD-313F-4D1CD0426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B3038-1251-E1A8-F406-0AB791E2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CE31-41FA-3FA0-1A61-AFCE399A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6B375-19C3-2888-840A-D0A6258B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397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6593-531D-1599-03E1-FCA7F180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68387-519D-75DA-4959-52DFCC9CD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96980-8701-2867-C296-5F7C57D84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39AD8-B8E4-D892-8CDE-D56DED98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12B56-0DF1-4D04-F931-66471BCE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7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DA0B7-3112-B887-F1B5-B3B37B88DC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3BEDF-B3CA-2BAD-3105-4244C3656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7B4E7-75F2-EFAF-510D-27C4CE08F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CC651-3727-E17E-AE57-6471D6AF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CB086-DF6F-9D2E-A6D0-6FF209F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6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72F0-8ACC-853D-DAB0-B1DF2B2B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317AC-B9FF-8CA3-9D54-4C2736002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72484-EC25-1BD9-ABA8-D62E46A02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2B270-853A-3A19-C4BA-0C612D97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63D52-66F4-8993-38B6-58A93A04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12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26C0-3B02-6472-49C2-FE117F82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652C4-8F27-675B-8551-134A822AE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8DAA9-5F6A-DFFF-7C2C-8BE4F8CE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204C-1B84-DBFC-0182-D93F289F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D3301-E82C-BC40-9C56-4FE3CB94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83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1BB4-7E68-9536-CE24-36CF2806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3C3A-2A8E-7554-2FEC-F481C7A61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D74B8-0ADC-AD95-231E-5EE29F47E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7CF36-3409-DFA5-DB00-A32F5ECE8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60044-4E1C-1C1A-32B2-116DC990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9B2D1-48BE-8267-2701-3FFF55AA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5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F0A5-E623-7307-4E8E-AA73FA8D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F78AB-6A69-B139-2B0E-C15056EDF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F1C03-3645-A98B-FAF7-041259A09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D6DC8-1778-3E49-91A0-D05E47119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25FDD-C674-3839-23D3-BEDE49122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6B7F6-CA04-493E-8A52-1DD2AAC1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F85AC-317E-5680-D9A9-1B1D24EB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4732E-E06E-CA70-8143-686855A3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5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DADF-B918-AA6F-57C7-B474C7D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00028-9B86-E9D5-F697-69F1FA34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70B5A0-C6B5-B88A-14DE-9E38EB65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A6A43-230D-D0EB-4789-3FF9717D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6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DE67A-21E3-CD0A-C8DB-1735FC44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114433-0612-6788-9DDF-056199E8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F8B1-F523-B5BF-CF95-C1E33DFE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44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4833-E7C3-383F-B558-7CCD14755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B9526-2180-0EB0-B84C-395E2086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F284E-A1C9-87ED-01EF-6046F1164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A7082-8D16-B1C4-CD1D-5654801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56D76-2DA0-B836-E7F9-2A932BE3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7BC42-CB13-C68E-820D-ABD6131C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79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F5C6-FBD1-D618-79CE-6332B0D4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5B4139-4435-BC89-AB56-318C59C3F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BAE83-FCCC-F911-C534-76E643FAC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20E70-40DF-FC5C-7516-E5950990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28047-8DC8-D118-BCBA-8222C06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A1775-B03E-3FF1-18B3-A01B4E9B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78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7053C3-FEAB-F36E-601B-CD04915B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0DC25-D8B5-9350-FB63-1878F69DF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EC442-668B-069C-F86E-D5DD28707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3A5D9-563C-47DE-A9A1-341BE30F9F51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834C6-6104-F18D-4F4B-0D79252D8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214B9-D800-2253-4B55-E58A50A28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17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uggingface.co/meta-llama/Llama-2-7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thropic.com/index/evaluating-ai-system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0.11986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itechfutures.com/article/combating-gender-bias-in-chatgpt-and-llm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AE6C-DA23-E25E-4C8C-BAF05D039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challenges and future directions in safety evaluations for generative AI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6529D-2B3A-F14D-710B-E8A07FF28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Bright </a:t>
            </a:r>
          </a:p>
          <a:p>
            <a:r>
              <a:rPr lang="en-US" dirty="0"/>
              <a:t>Head of Online Safety and AI for Public Services </a:t>
            </a:r>
            <a:br>
              <a:rPr lang="en-US" dirty="0"/>
            </a:br>
            <a:r>
              <a:rPr lang="en-US" dirty="0"/>
              <a:t>(Public Policy </a:t>
            </a:r>
            <a:r>
              <a:rPr lang="en-US" dirty="0" err="1"/>
              <a:t>Programme</a:t>
            </a:r>
            <a:r>
              <a:rPr lang="en-U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379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46B5-36B5-F6BD-D436-E8963560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E8EF-68FE-A745-9796-87B827BFB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And…the “extinction risk” hypothesis </a:t>
            </a:r>
            <a:endParaRPr lang="en-GB" dirty="0"/>
          </a:p>
        </p:txBody>
      </p:sp>
      <p:pic>
        <p:nvPicPr>
          <p:cNvPr id="9" name="Picture 8" descr="A person and person in sunglasses&#10;&#10;Description automatically generated">
            <a:extLst>
              <a:ext uri="{FF2B5EF4-FFF2-40B4-BE49-F238E27FC236}">
                <a16:creationId xmlns:a16="http://schemas.microsoft.com/office/drawing/2014/main" id="{801837AB-8E0A-B4B2-8529-FFB038A0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6" b="14782"/>
          <a:stretch/>
        </p:blipFill>
        <p:spPr>
          <a:xfrm>
            <a:off x="264042" y="2588475"/>
            <a:ext cx="7454825" cy="3588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6F377-5C92-189C-B835-FC174A2C3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264" y="2030609"/>
            <a:ext cx="4862127" cy="334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4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5D4B-618C-BC5B-5866-3428ECDC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at stake?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C7DA-60AA-B7E1-C6F8-EDA891BE7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People have been </a:t>
            </a:r>
            <a:br>
              <a:rPr lang="en-US" dirty="0"/>
            </a:br>
            <a:r>
              <a:rPr lang="en-US" dirty="0"/>
              <a:t>releasing unaligned AI</a:t>
            </a:r>
            <a:br>
              <a:rPr lang="en-GB" dirty="0"/>
            </a:br>
            <a:r>
              <a:rPr lang="en-GB" dirty="0"/>
              <a:t>for years without major</a:t>
            </a:r>
            <a:br>
              <a:rPr lang="en-GB" dirty="0"/>
            </a:br>
            <a:r>
              <a:rPr lang="en-GB" dirty="0"/>
              <a:t>consequences (persimmon)</a:t>
            </a:r>
          </a:p>
          <a:p>
            <a:r>
              <a:rPr lang="en-GB" dirty="0"/>
              <a:t>But it’s clear that *chat* AI (which </a:t>
            </a:r>
            <a:br>
              <a:rPr lang="en-GB" dirty="0"/>
            </a:br>
            <a:r>
              <a:rPr lang="en-GB" dirty="0"/>
              <a:t>has a much wider use base) creates</a:t>
            </a:r>
            <a:br>
              <a:rPr lang="en-GB" dirty="0"/>
            </a:br>
            <a:r>
              <a:rPr lang="en-GB" dirty="0"/>
              <a:t>high expectations / reputation </a:t>
            </a:r>
            <a:br>
              <a:rPr lang="en-GB" dirty="0"/>
            </a:br>
            <a:r>
              <a:rPr lang="en-GB" dirty="0"/>
              <a:t>problems for companies</a:t>
            </a:r>
          </a:p>
          <a:p>
            <a:r>
              <a:rPr lang="en-GB" dirty="0"/>
              <a:t>ChatGPT’s major breakthrough was </a:t>
            </a:r>
            <a:br>
              <a:rPr lang="en-GB" dirty="0"/>
            </a:br>
            <a:r>
              <a:rPr lang="en-GB" dirty="0"/>
              <a:t>in safety – can chat safely with </a:t>
            </a:r>
            <a:br>
              <a:rPr lang="en-GB" dirty="0"/>
            </a:br>
            <a:r>
              <a:rPr lang="en-GB" dirty="0"/>
              <a:t>millions of 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E75A6-0E53-F8FA-4D5A-9761E74A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484" y="889785"/>
            <a:ext cx="6613252" cy="2005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301C9-AD80-CDB3-AD46-F7A63E88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687" y="2765629"/>
            <a:ext cx="4753219" cy="2124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3E8E7-A6EB-FF7B-13E4-19BBCA72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70" y="4308706"/>
            <a:ext cx="5513768" cy="175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6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3E9-B0E1-B804-5182-37B6BDF1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at stake?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83D9-D6F1-F09F-E77F-E6EAC32AB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…and future of </a:t>
            </a:r>
            <a:br>
              <a:rPr lang="en-US" dirty="0"/>
            </a:br>
            <a:r>
              <a:rPr lang="en-US" dirty="0"/>
              <a:t>the open source AI</a:t>
            </a:r>
            <a:br>
              <a:rPr lang="en-US" dirty="0"/>
            </a:br>
            <a:r>
              <a:rPr lang="en-US" dirty="0"/>
              <a:t>movement</a:t>
            </a:r>
          </a:p>
          <a:p>
            <a:r>
              <a:rPr lang="en-US" dirty="0"/>
              <a:t>Will open source AI</a:t>
            </a:r>
            <a:br>
              <a:rPr lang="en-US" dirty="0"/>
            </a:br>
            <a:r>
              <a:rPr lang="en-US" dirty="0"/>
              <a:t>be deemed </a:t>
            </a:r>
            <a:br>
              <a:rPr lang="en-US" dirty="0"/>
            </a:br>
            <a:r>
              <a:rPr lang="en-US" dirty="0"/>
              <a:t>inherently too </a:t>
            </a:r>
            <a:br>
              <a:rPr lang="en-US" dirty="0"/>
            </a:br>
            <a:r>
              <a:rPr lang="en-US" dirty="0"/>
              <a:t>dangerous?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3139A-D932-B34A-54C3-DEBF1C65E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86" y="1825625"/>
            <a:ext cx="7250437" cy="36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3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5AB4-C188-57A7-7A86-ECC0874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2C44-C81F-6F60-F204-2B7DCF30E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1) Key potential harms (likely incomplete list) and </a:t>
            </a:r>
            <a:r>
              <a:rPr lang="en-US" strike="sngStrike" dirty="0" err="1"/>
              <a:t>whats</a:t>
            </a:r>
            <a:r>
              <a:rPr lang="en-US" strike="sngStrike" dirty="0"/>
              <a:t> at stake</a:t>
            </a:r>
            <a:endParaRPr lang="en-GB" strike="sngStrike" dirty="0"/>
          </a:p>
          <a:p>
            <a:pPr marL="0" indent="0">
              <a:buNone/>
            </a:pPr>
            <a:r>
              <a:rPr lang="en-US" dirty="0"/>
              <a:t>2) Approaches to aligning models (and measuring that alignment)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67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D850-64CD-01B0-7DB2-27657319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safety evaluation a tricky problem?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BD3C-1DEE-0F54-174B-13879B2C2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Generative AI largely works in a prompt -&gt; response paradigm</a:t>
            </a:r>
          </a:p>
          <a:p>
            <a:r>
              <a:rPr lang="en-US" dirty="0"/>
              <a:t>If we wanted to ‘guarantee’ safety we would test all prompts and show none of them produce ‘unsafe’ responses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Potential prompt set is infinite (as human language has infinite permutations)</a:t>
            </a:r>
          </a:p>
          <a:p>
            <a:pPr lvl="1"/>
            <a:r>
              <a:rPr lang="en-US" dirty="0"/>
              <a:t>Even the ‘empirical’ prompt set (i.e. what your users will do) is way larger than we can feasibly test -&gt; ChatGPT alone has &gt;100 million users</a:t>
            </a:r>
          </a:p>
          <a:p>
            <a:pPr lvl="1"/>
            <a:r>
              <a:rPr lang="en-US" dirty="0"/>
              <a:t>Plus automatically identifying whether a response is ‘unsafe’ is also far from a solved science / may well be context dependent</a:t>
            </a:r>
          </a:p>
          <a:p>
            <a:pPr lvl="1"/>
            <a:r>
              <a:rPr lang="en-US" dirty="0"/>
              <a:t>And of course fine tuning may change results once model is released</a:t>
            </a:r>
          </a:p>
          <a:p>
            <a:r>
              <a:rPr lang="en-US" dirty="0"/>
              <a:t>So we can’t just test all possible cases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3315-D92B-C260-EDC9-9E165AF5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gen AI companies approach safety (alignment)?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93DFF-102C-0598-AFFB-3BB33130C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 from Human Feedback [RLHF]</a:t>
            </a:r>
          </a:p>
          <a:p>
            <a:r>
              <a:rPr lang="en-GB" dirty="0"/>
              <a:t>(something like) get humans to evaluate pairs of</a:t>
            </a:r>
            <a:br>
              <a:rPr lang="en-GB" dirty="0"/>
            </a:br>
            <a:r>
              <a:rPr lang="en-GB" dirty="0"/>
              <a:t>responses to a prompt</a:t>
            </a:r>
          </a:p>
          <a:p>
            <a:r>
              <a:rPr lang="en-GB" dirty="0"/>
              <a:t>Train a model for predicting good responses</a:t>
            </a:r>
          </a:p>
          <a:p>
            <a:r>
              <a:rPr lang="en-GB" dirty="0"/>
              <a:t>Use this model in the training process (reward function) of the main LLM</a:t>
            </a:r>
          </a:p>
          <a:p>
            <a:r>
              <a:rPr lang="en-GB" dirty="0"/>
              <a:t>Effective for lots of</a:t>
            </a:r>
            <a:br>
              <a:rPr lang="en-GB" dirty="0"/>
            </a:br>
            <a:r>
              <a:rPr lang="en-GB" dirty="0"/>
              <a:t>things (not just</a:t>
            </a:r>
            <a:br>
              <a:rPr lang="en-GB" dirty="0"/>
            </a:br>
            <a:r>
              <a:rPr lang="en-GB" dirty="0"/>
              <a:t>safety)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722A5-C0F4-EE82-1638-6C1EE116C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792" y="4435369"/>
            <a:ext cx="7944258" cy="2057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7EDF0-249A-3E13-9AA9-3D5E289F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687386"/>
            <a:ext cx="2629035" cy="28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2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1D9F-C076-504B-76D4-15C49AAF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gen AI companies approach safety (alignment)?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9E12-399B-1EF8-5E87-34EE3CB7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evidence this works well for at least some safety issues</a:t>
            </a:r>
          </a:p>
          <a:p>
            <a:r>
              <a:rPr lang="en-GB" dirty="0">
                <a:hlinkClick r:id="rId2"/>
              </a:rPr>
              <a:t>https://huggingface.co/meta-llama/Llama-2-7b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3AB55-FE36-1B8E-95CA-EC1303C0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00" y="2897947"/>
            <a:ext cx="4324572" cy="3486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7F1BD-B2EA-DCC5-6F42-606AD6E7E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808" y="3944078"/>
            <a:ext cx="4677015" cy="18193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8C98E8-7621-2AC7-C403-D6A58CD7A764}"/>
              </a:ext>
            </a:extLst>
          </p:cNvPr>
          <p:cNvSpPr/>
          <p:nvPr/>
        </p:nvSpPr>
        <p:spPr>
          <a:xfrm>
            <a:off x="3891515" y="4938824"/>
            <a:ext cx="1095155" cy="1554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76F24-1ADC-F9E5-6C79-6240136E3B19}"/>
              </a:ext>
            </a:extLst>
          </p:cNvPr>
          <p:cNvSpPr/>
          <p:nvPr/>
        </p:nvSpPr>
        <p:spPr>
          <a:xfrm>
            <a:off x="9670311" y="4299098"/>
            <a:ext cx="879289" cy="1644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213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B598-B079-19FC-4024-E67A17ED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gen AI companies approach safety (alignment)?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F6E8E-21CC-75AA-F1EC-B5A602566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approaches now being developed</a:t>
            </a:r>
          </a:p>
          <a:p>
            <a:r>
              <a:rPr lang="en-US" dirty="0"/>
              <a:t>E.g. red teaming</a:t>
            </a:r>
          </a:p>
          <a:p>
            <a:r>
              <a:rPr lang="en-US" dirty="0"/>
              <a:t>Plus independent (?) safety </a:t>
            </a:r>
            <a:br>
              <a:rPr lang="en-US" dirty="0"/>
            </a:br>
            <a:r>
              <a:rPr lang="en-US" dirty="0"/>
              <a:t>evaluations are obviously </a:t>
            </a:r>
            <a:br>
              <a:rPr lang="en-US" dirty="0"/>
            </a:br>
            <a:r>
              <a:rPr lang="en-US" dirty="0"/>
              <a:t>going to be an important </a:t>
            </a:r>
            <a:br>
              <a:rPr lang="en-US" dirty="0"/>
            </a:br>
            <a:r>
              <a:rPr lang="en-US" dirty="0"/>
              <a:t>part of the landscape [evals]</a:t>
            </a:r>
          </a:p>
          <a:p>
            <a:r>
              <a:rPr lang="en-US" dirty="0"/>
              <a:t>Leading to some kind of </a:t>
            </a:r>
            <a:br>
              <a:rPr lang="en-US" dirty="0"/>
            </a:br>
            <a:r>
              <a:rPr lang="en-US" dirty="0"/>
              <a:t>certification?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7C258-E61A-27AB-3193-D99D2D72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08" y="2267136"/>
            <a:ext cx="6544011" cy="1971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FF82B-7ECF-FE5D-2C1F-120FE09E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66" y="4815359"/>
            <a:ext cx="4915153" cy="1590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E8F6BC-2354-5D26-49F4-610904FE6127}"/>
              </a:ext>
            </a:extLst>
          </p:cNvPr>
          <p:cNvSpPr txBox="1"/>
          <p:nvPr/>
        </p:nvSpPr>
        <p:spPr>
          <a:xfrm>
            <a:off x="5486400" y="4238912"/>
            <a:ext cx="628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https://www.anthropic.com/index/evaluating-ai-systems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6414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48DF-CC5C-BC8B-AE83-9B6FA090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evaluations [evals]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E1884-D2AA-E21B-82F1-A39848ED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part of the academic research frontier at the moment is in safety evals -&gt; no doubt the Turing will do something here as well </a:t>
            </a:r>
          </a:p>
          <a:p>
            <a:r>
              <a:rPr lang="en-US" dirty="0"/>
              <a:t>Huge area (as potential prompts are infinite)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69584-F96D-7A8C-4780-EB058B18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28" y="3743604"/>
            <a:ext cx="8230023" cy="20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3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54B2-5529-7C9E-B321-1CB25AFF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evals work?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B908-4467-49C4-3EE8-B01817FD2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Broadly: input a prompt, or set of prompts, and measure the extent to which ‘unsafe’ responses are produced </a:t>
            </a:r>
          </a:p>
          <a:p>
            <a:r>
              <a:rPr lang="en-US" dirty="0"/>
              <a:t>Hundreds already in existence: this number </a:t>
            </a:r>
            <a:br>
              <a:rPr lang="en-US" dirty="0"/>
            </a:br>
            <a:r>
              <a:rPr lang="en-US" dirty="0"/>
              <a:t>likely to explode </a:t>
            </a:r>
          </a:p>
          <a:p>
            <a:r>
              <a:rPr lang="en-US" dirty="0"/>
              <a:t>Approaches to creating prompts:</a:t>
            </a:r>
          </a:p>
          <a:p>
            <a:pPr lvl="1"/>
            <a:r>
              <a:rPr lang="en-US" dirty="0"/>
              <a:t>Hand craft prompts</a:t>
            </a:r>
          </a:p>
          <a:p>
            <a:pPr lvl="1"/>
            <a:r>
              <a:rPr lang="en-US" dirty="0"/>
              <a:t>Prompt “template”</a:t>
            </a:r>
          </a:p>
          <a:p>
            <a:pPr lvl="1"/>
            <a:r>
              <a:rPr lang="en-US" dirty="0"/>
              <a:t>LLM generated prompts</a:t>
            </a:r>
          </a:p>
          <a:p>
            <a:r>
              <a:rPr lang="en-US" dirty="0"/>
              <a:t>Approaches to evaluation:</a:t>
            </a:r>
          </a:p>
          <a:p>
            <a:pPr lvl="1"/>
            <a:r>
              <a:rPr lang="en-US" dirty="0"/>
              <a:t>Human</a:t>
            </a:r>
          </a:p>
          <a:p>
            <a:pPr lvl="1"/>
            <a:r>
              <a:rPr lang="en-US" dirty="0"/>
              <a:t>Template / ideal answer</a:t>
            </a:r>
          </a:p>
          <a:p>
            <a:pPr lvl="1"/>
            <a:r>
              <a:rPr lang="en-US" dirty="0"/>
              <a:t>LLM driven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F1404-09EF-A035-E15A-E331616AE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969" y="2423920"/>
            <a:ext cx="3143412" cy="37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3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2032-878B-9EA0-BF29-A6979F7F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(Generative) AI Safety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EA2A-668B-27F7-789F-CE070B2F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 we ensure that generative AI</a:t>
            </a:r>
            <a:br>
              <a:rPr lang="en-US" dirty="0"/>
            </a:br>
            <a:r>
              <a:rPr lang="en-US" dirty="0"/>
              <a:t>will be safe?</a:t>
            </a:r>
          </a:p>
          <a:p>
            <a:r>
              <a:rPr lang="en-US" dirty="0"/>
              <a:t>Not just a hot topic, but genuinely </a:t>
            </a:r>
            <a:br>
              <a:rPr lang="en-US" dirty="0"/>
            </a:br>
            <a:r>
              <a:rPr lang="en-US" dirty="0"/>
              <a:t>interesting research problem</a:t>
            </a:r>
          </a:p>
          <a:p>
            <a:r>
              <a:rPr lang="en-US" dirty="0"/>
              <a:t>Computer science (for the first time?) is</a:t>
            </a:r>
            <a:br>
              <a:rPr lang="en-US" dirty="0"/>
            </a:br>
            <a:r>
              <a:rPr lang="en-US" dirty="0"/>
              <a:t>about investigating the properties of</a:t>
            </a:r>
            <a:br>
              <a:rPr lang="en-US" dirty="0"/>
            </a:br>
            <a:r>
              <a:rPr lang="en-US" dirty="0"/>
              <a:t>‘unknown’ systems (became more like natural</a:t>
            </a:r>
            <a:br>
              <a:rPr lang="en-US" dirty="0"/>
            </a:br>
            <a:r>
              <a:rPr lang="en-US" dirty="0"/>
              <a:t>science)</a:t>
            </a:r>
          </a:p>
          <a:p>
            <a:pPr lvl="1"/>
            <a:r>
              <a:rPr lang="en-US" dirty="0"/>
              <a:t>We know how large NN are built and trained, but</a:t>
            </a:r>
            <a:br>
              <a:rPr lang="en-US" dirty="0"/>
            </a:br>
            <a:r>
              <a:rPr lang="en-US" dirty="0"/>
              <a:t>only loosely know capabilities before testing</a:t>
            </a:r>
          </a:p>
          <a:p>
            <a:pPr lvl="1"/>
            <a:r>
              <a:rPr lang="en-US" dirty="0"/>
              <a:t>E.g.: Gemini will be trained on </a:t>
            </a:r>
            <a:r>
              <a:rPr lang="en-US" dirty="0" err="1"/>
              <a:t>Youtube</a:t>
            </a:r>
            <a:r>
              <a:rPr lang="en-US" dirty="0"/>
              <a:t> transcripts,</a:t>
            </a:r>
            <a:br>
              <a:rPr lang="en-US" dirty="0"/>
            </a:br>
            <a:r>
              <a:rPr lang="en-US" dirty="0"/>
              <a:t>will that make it better than GPT4?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46E21-7849-27C3-F891-A13DA56D7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426" y="102103"/>
            <a:ext cx="5166253" cy="3312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50D95-EF6C-B5E7-F96B-91F72838C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467" y="3598966"/>
            <a:ext cx="4143211" cy="25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91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23D5-335D-9717-79BB-DA940C99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research space?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1AE6C-CEF2-2FD1-26E0-40C597C1E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are one off sets of prompts:</a:t>
            </a:r>
          </a:p>
          <a:p>
            <a:pPr lvl="1"/>
            <a:r>
              <a:rPr lang="en-US" dirty="0"/>
              <a:t>Need more focus on users and groups</a:t>
            </a:r>
          </a:p>
          <a:p>
            <a:r>
              <a:rPr lang="en-US" dirty="0"/>
              <a:t>Not enough (in my view) on malicious</a:t>
            </a:r>
            <a:br>
              <a:rPr lang="en-US" dirty="0"/>
            </a:br>
            <a:r>
              <a:rPr lang="en-US" dirty="0"/>
              <a:t>actors</a:t>
            </a:r>
          </a:p>
          <a:p>
            <a:r>
              <a:rPr lang="en-US" dirty="0"/>
              <a:t>And, of course, evals</a:t>
            </a:r>
            <a:br>
              <a:rPr lang="en-US" dirty="0"/>
            </a:br>
            <a:r>
              <a:rPr lang="en-US" dirty="0"/>
              <a:t>will become training data</a:t>
            </a:r>
          </a:p>
          <a:p>
            <a:pPr lvl="1"/>
            <a:r>
              <a:rPr lang="en-US" dirty="0"/>
              <a:t>i.e. they will expire </a:t>
            </a:r>
          </a:p>
          <a:p>
            <a:r>
              <a:rPr lang="en-US" dirty="0"/>
              <a:t>Third party audits have</a:t>
            </a:r>
            <a:br>
              <a:rPr lang="en-US" dirty="0"/>
            </a:br>
            <a:r>
              <a:rPr lang="en-US" dirty="0"/>
              <a:t>lots of challenges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456C9-0796-AE66-E1CC-D8DAC08C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949" y="1622150"/>
            <a:ext cx="4128104" cy="3613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A9E41-F476-EBA4-6C0C-C3BE01AA2849}"/>
              </a:ext>
            </a:extLst>
          </p:cNvPr>
          <p:cNvSpPr txBox="1"/>
          <p:nvPr/>
        </p:nvSpPr>
        <p:spPr>
          <a:xfrm>
            <a:off x="7559749" y="5502349"/>
            <a:ext cx="416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https://arxiv.org/abs/2310.11986</a:t>
            </a:r>
            <a:r>
              <a:rPr lang="en-GB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19065-BC0D-C604-0A71-F895170DE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11" y="3305201"/>
            <a:ext cx="2448051" cy="32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2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EE0D-D155-6E71-BD47-87DADF36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(Final slide) OST work in this area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0BB07-E782-B69F-7E8D-90FAB8C56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~10 years experience in studying malicious </a:t>
            </a:r>
            <a:r>
              <a:rPr lang="en-US" dirty="0" err="1"/>
              <a:t>behaviour</a:t>
            </a:r>
            <a:r>
              <a:rPr lang="en-US" dirty="0"/>
              <a:t> online </a:t>
            </a:r>
          </a:p>
          <a:p>
            <a:pPr lvl="1"/>
            <a:r>
              <a:rPr lang="en-US" dirty="0"/>
              <a:t>Incels, anti-vaxx, far right, ISIS, hate speech, etc. etc. </a:t>
            </a:r>
          </a:p>
          <a:p>
            <a:r>
              <a:rPr lang="en-US" dirty="0"/>
              <a:t>Want to drive safety research in terms of how malicious actors will *actually use* LLMs / </a:t>
            </a:r>
            <a:r>
              <a:rPr lang="en-US" dirty="0" err="1"/>
              <a:t>genAI</a:t>
            </a:r>
            <a:r>
              <a:rPr lang="en-US" dirty="0"/>
              <a:t> (no, not to actually make weapons, bombs etc.)</a:t>
            </a:r>
          </a:p>
          <a:p>
            <a:pPr lvl="1"/>
            <a:r>
              <a:rPr lang="en-US" dirty="0"/>
              <a:t>But still definitely possible to </a:t>
            </a:r>
            <a:br>
              <a:rPr lang="en-US" dirty="0"/>
            </a:br>
            <a:r>
              <a:rPr lang="en-US" dirty="0"/>
              <a:t>massify some harms </a:t>
            </a:r>
          </a:p>
          <a:p>
            <a:r>
              <a:rPr lang="en-US" dirty="0"/>
              <a:t>That will be next years challenge, </a:t>
            </a:r>
            <a:br>
              <a:rPr lang="en-US" dirty="0"/>
            </a:br>
            <a:r>
              <a:rPr lang="en-US" dirty="0"/>
              <a:t>and happy to collaborate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4E39B-4CDE-EA95-EC4D-527FFD96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264" y="3787636"/>
            <a:ext cx="5524784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8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5AB4-C188-57A7-7A86-ECC0874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2C44-C81F-6F60-F204-2B7DCF30E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Key potential harms (likely incomplete list) and </a:t>
            </a:r>
            <a:r>
              <a:rPr lang="en-US" dirty="0" err="1"/>
              <a:t>whats</a:t>
            </a:r>
            <a:r>
              <a:rPr lang="en-US" dirty="0"/>
              <a:t> at stake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2) Approaches to aligning models (and measuring that alignment)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42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8CBF8-AA7C-9FFC-1CD5-5B616ED05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Key potential harms (likely incomplete list) and </a:t>
            </a:r>
            <a:r>
              <a:rPr lang="en-US" dirty="0" err="1"/>
              <a:t>whats</a:t>
            </a:r>
            <a:r>
              <a:rPr lang="en-US" dirty="0"/>
              <a:t> at stake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9BA4B-DF37-C206-F183-4653BF09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63" y="2587504"/>
            <a:ext cx="7306340" cy="27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0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7A1A-FA7C-68FE-4D76-073AC4F1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DB82-4367-5EFB-B8ED-3CAB9AE1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Offensiveness (1)</a:t>
            </a:r>
          </a:p>
          <a:p>
            <a:r>
              <a:rPr lang="en-US" dirty="0"/>
              <a:t>AI says / does something offensive to the user</a:t>
            </a:r>
          </a:p>
          <a:p>
            <a:r>
              <a:rPr lang="en-US" dirty="0"/>
              <a:t>Safety training has been very effective at eliminating this (more on this later)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6B3DE-3489-AABA-CF47-F40DF329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55" y="3663814"/>
            <a:ext cx="6391603" cy="26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7A1A-FA7C-68FE-4D76-073AC4F1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DB82-4367-5EFB-B8ED-3CAB9AE1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Offensiveness (2)</a:t>
            </a:r>
          </a:p>
          <a:p>
            <a:r>
              <a:rPr lang="en-US" dirty="0"/>
              <a:t>AI violates societal norms (racist, sexist, hateful speech, etc.) in its output</a:t>
            </a:r>
          </a:p>
          <a:p>
            <a:r>
              <a:rPr lang="en-US" dirty="0"/>
              <a:t>Who decides “what the norms are”</a:t>
            </a:r>
            <a:br>
              <a:rPr lang="en-US" dirty="0"/>
            </a:br>
            <a:r>
              <a:rPr lang="en-US" dirty="0"/>
              <a:t>is of course an interesting question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3FBEBE-C224-ED14-AAA6-0821929A5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66" y="3013666"/>
            <a:ext cx="3791134" cy="280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24A085-055F-E2E3-3336-9619A402F59A}"/>
              </a:ext>
            </a:extLst>
          </p:cNvPr>
          <p:cNvSpPr txBox="1"/>
          <p:nvPr/>
        </p:nvSpPr>
        <p:spPr>
          <a:xfrm>
            <a:off x="6581553" y="5922335"/>
            <a:ext cx="467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https://www.equitechfutures.com/article/combating-gender-bias-in-chatgpt-and-llms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37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1005-A887-D781-8B33-86C0055F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2978-8408-B5C8-F030-8485E902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Misleading content / hallucination</a:t>
            </a:r>
          </a:p>
          <a:p>
            <a:r>
              <a:rPr lang="en-US" dirty="0"/>
              <a:t>Bad advice / harmful guidance</a:t>
            </a:r>
          </a:p>
          <a:p>
            <a:endParaRPr lang="en-GB" dirty="0"/>
          </a:p>
          <a:p>
            <a:r>
              <a:rPr lang="en-GB" dirty="0"/>
              <a:t>Relying on false information may </a:t>
            </a:r>
            <a:br>
              <a:rPr lang="en-GB" dirty="0"/>
            </a:br>
            <a:r>
              <a:rPr lang="en-GB" dirty="0"/>
              <a:t>cause people to come to harm</a:t>
            </a:r>
          </a:p>
          <a:p>
            <a:r>
              <a:rPr lang="en-GB" dirty="0"/>
              <a:t>Hazardous advice presented in the</a:t>
            </a:r>
            <a:br>
              <a:rPr lang="en-GB" dirty="0"/>
            </a:br>
            <a:r>
              <a:rPr lang="en-GB" dirty="0"/>
              <a:t>wrong context could also be</a:t>
            </a:r>
            <a:br>
              <a:rPr lang="en-GB" dirty="0"/>
            </a:br>
            <a:r>
              <a:rPr lang="en-GB" dirty="0"/>
              <a:t>harmful</a:t>
            </a:r>
          </a:p>
          <a:p>
            <a:r>
              <a:rPr lang="en-GB" dirty="0"/>
              <a:t>Or people could knowingly ask for </a:t>
            </a:r>
            <a:br>
              <a:rPr lang="en-GB" dirty="0"/>
            </a:br>
            <a:r>
              <a:rPr lang="en-GB" dirty="0"/>
              <a:t>guidance on harmful activities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CEFF9-CB0B-6AA4-17F1-583296E4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107" y="1241233"/>
            <a:ext cx="5258070" cy="3352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3010F-9CD3-D892-BE01-A8D191E06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20" y="2132746"/>
            <a:ext cx="3328114" cy="2062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E9996-BB5B-6DE7-4944-C7E0C3C69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918" y="3727548"/>
            <a:ext cx="3793078" cy="28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7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131F-5ACE-4819-ED3B-8A408781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E6013-479E-BDA2-58EF-479F27CFA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Malicious actors scaling / supercharging their activities</a:t>
            </a:r>
          </a:p>
          <a:p>
            <a:r>
              <a:rPr lang="en-US" dirty="0"/>
              <a:t>Brigading: </a:t>
            </a:r>
            <a:r>
              <a:rPr lang="en-US" dirty="0" err="1"/>
              <a:t>en</a:t>
            </a:r>
            <a:r>
              <a:rPr lang="en-US" dirty="0"/>
              <a:t> masse hateful comments against a public figure</a:t>
            </a:r>
          </a:p>
          <a:p>
            <a:r>
              <a:rPr lang="en-US" dirty="0"/>
              <a:t>Spam: write more convincing phishing emails</a:t>
            </a:r>
          </a:p>
          <a:p>
            <a:r>
              <a:rPr lang="en-US" dirty="0"/>
              <a:t>Cybersecurity: solve captchas at scale</a:t>
            </a:r>
          </a:p>
          <a:p>
            <a:r>
              <a:rPr lang="en-US" dirty="0"/>
              <a:t>Astroturfing: create fake positive</a:t>
            </a:r>
            <a:br>
              <a:rPr lang="en-US" dirty="0"/>
            </a:br>
            <a:r>
              <a:rPr lang="en-US" dirty="0"/>
              <a:t>comments for a campaign</a:t>
            </a:r>
          </a:p>
          <a:p>
            <a:r>
              <a:rPr lang="en-US" dirty="0" err="1"/>
              <a:t>Dropshipping</a:t>
            </a:r>
            <a:r>
              <a:rPr lang="en-US" dirty="0"/>
              <a:t>: quickly sell niche / low </a:t>
            </a:r>
            <a:br>
              <a:rPr lang="en-US" dirty="0"/>
            </a:br>
            <a:r>
              <a:rPr lang="en-US" dirty="0"/>
              <a:t>qual products</a:t>
            </a:r>
          </a:p>
          <a:p>
            <a:r>
              <a:rPr lang="en-US" dirty="0"/>
              <a:t>Information operations: create confusion </a:t>
            </a:r>
            <a:br>
              <a:rPr lang="en-US" dirty="0"/>
            </a:br>
            <a:r>
              <a:rPr lang="en-US" dirty="0"/>
              <a:t>over public affairs</a:t>
            </a:r>
          </a:p>
          <a:p>
            <a:r>
              <a:rPr lang="en-US" dirty="0"/>
              <a:t>…lots of malicious use cases where *scale*</a:t>
            </a:r>
            <a:br>
              <a:rPr lang="en-US" dirty="0"/>
            </a:br>
            <a:r>
              <a:rPr lang="en-US" dirty="0"/>
              <a:t>is important 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35CBE-9176-56CA-1F36-5F811D75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395" y="3429000"/>
            <a:ext cx="4885068" cy="273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9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46B5-36B5-F6BD-D436-E8963560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E8EF-68FE-A745-9796-87B827BFB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leakage – real data is produced / privacy is violated </a:t>
            </a:r>
          </a:p>
          <a:p>
            <a:r>
              <a:rPr lang="en-US" dirty="0"/>
              <a:t>Also relates to the copyright issue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126A56-E692-E55C-22CB-52CE3EBA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319" y="3063708"/>
            <a:ext cx="6658317" cy="32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92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1091</Words>
  <Application>Microsoft Office PowerPoint</Application>
  <PresentationFormat>Widescreen</PresentationFormat>
  <Paragraphs>106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Current challenges and future directions in safety evaluations for generative AI</vt:lpstr>
      <vt:lpstr>(Generative) AI Safety</vt:lpstr>
      <vt:lpstr>Overview</vt:lpstr>
      <vt:lpstr>PowerPoint Presentation</vt:lpstr>
      <vt:lpstr>Potential harms of generative AI?</vt:lpstr>
      <vt:lpstr>Potential harms of generative AI?</vt:lpstr>
      <vt:lpstr>Potential harms of generative AI?</vt:lpstr>
      <vt:lpstr>Potential harms of generative AI?</vt:lpstr>
      <vt:lpstr>Potential harms of generative AI?</vt:lpstr>
      <vt:lpstr>Potential harms of generative AI?</vt:lpstr>
      <vt:lpstr>What’s at stake?</vt:lpstr>
      <vt:lpstr>What’s at stake?</vt:lpstr>
      <vt:lpstr>Overview</vt:lpstr>
      <vt:lpstr>Why is safety evaluation a tricky problem?</vt:lpstr>
      <vt:lpstr>How do gen AI companies approach safety (alignment)?</vt:lpstr>
      <vt:lpstr>How do gen AI companies approach safety (alignment)?</vt:lpstr>
      <vt:lpstr>How do gen AI companies approach safety (alignment)?</vt:lpstr>
      <vt:lpstr>Safety evaluations [evals]</vt:lpstr>
      <vt:lpstr>How do evals work?</vt:lpstr>
      <vt:lpstr>Where is the research space?</vt:lpstr>
      <vt:lpstr>(Final slide) OST work in this area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Bright</dc:creator>
  <cp:lastModifiedBy>Jonathan Bright</cp:lastModifiedBy>
  <cp:revision>9</cp:revision>
  <dcterms:created xsi:type="dcterms:W3CDTF">2023-11-04T09:20:14Z</dcterms:created>
  <dcterms:modified xsi:type="dcterms:W3CDTF">2023-11-05T20:53:23Z</dcterms:modified>
</cp:coreProperties>
</file>